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350" r:id="rId11"/>
    <p:sldId id="351" r:id="rId12"/>
    <p:sldId id="267" r:id="rId13"/>
    <p:sldId id="352" r:id="rId14"/>
    <p:sldId id="35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954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2751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35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12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AA7AF4-39F9-40E5-A76E-4D42D499E2A7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9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8400" y="2247901"/>
            <a:ext cx="8483600" cy="20748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08400" y="4414838"/>
            <a:ext cx="8483600" cy="20875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  <p:sp>
        <p:nvSpPr>
          <p:cNvPr id="8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741486"/>
            <a:ext cx="3708400" cy="5116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24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46527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213101"/>
            <a:ext cx="11404600" cy="1349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4589463"/>
            <a:ext cx="11404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3213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2532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4351338"/>
          </a:xfrm>
        </p:spPr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6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381000" y="4419600"/>
            <a:ext cx="56388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381000" y="3898900"/>
            <a:ext cx="56388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173788" y="4419600"/>
            <a:ext cx="5649912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6173788" y="3898900"/>
            <a:ext cx="5649912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8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64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064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4064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sz="half" idx="15"/>
          </p:nvPr>
        </p:nvSpPr>
        <p:spPr>
          <a:xfrm>
            <a:off x="82677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82677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82677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43688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3688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43688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2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55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81163"/>
            <a:ext cx="56165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1000" y="2505075"/>
            <a:ext cx="5616575" cy="368458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4200" cy="368458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6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21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500188"/>
            <a:ext cx="11442700" cy="467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788150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81000" y="63436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8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60" r:id="rId6"/>
    <p:sldLayoutId id="2147483661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tgb.nl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ytostat.nl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ilieumeetlat.nl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time_continue=4&amp;v=DoaQX65k2J4&amp;feature=emb_logo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beeldenbankgewasbescherming.nl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Uitvoeren gewasbescherming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basis van Cursusboek Uitvoeren gewasbescherming Versie 2020, Hoofdstuk 3</a:t>
            </a:r>
          </a:p>
        </p:txBody>
      </p:sp>
      <p:pic>
        <p:nvPicPr>
          <p:cNvPr id="8" name="Tijdelijke aanduiding voor afbeelding 7" descr="Afbeelding met buiten, plant, groen, groot&#10;&#10;Automatisch gegenereerde beschrijving">
            <a:extLst>
              <a:ext uri="{FF2B5EF4-FFF2-40B4-BE49-F238E27FC236}">
                <a16:creationId xmlns:a16="http://schemas.microsoft.com/office/drawing/2014/main" id="{E14F72AA-09E7-481D-BAAE-8A8FD1C21D0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 b="42760"/>
          <a:stretch/>
        </p:blipFill>
        <p:spPr>
          <a:xfrm>
            <a:off x="0" y="0"/>
            <a:ext cx="12192000" cy="316887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DFF3D26-585B-43CD-AB91-AA58E8DC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313" y="5233271"/>
            <a:ext cx="3115974" cy="8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Activiteitenbesluit milieubeheer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Regelgeving m.b.t.</a:t>
            </a:r>
          </a:p>
          <a:p>
            <a:pPr lvl="1"/>
            <a:r>
              <a:rPr lang="nl-NL" dirty="0"/>
              <a:t>Teelt en spuitvrije zones voor open teelten</a:t>
            </a:r>
          </a:p>
          <a:p>
            <a:pPr lvl="1"/>
            <a:r>
              <a:rPr lang="nl-NL" dirty="0"/>
              <a:t>Waar en hoe mag je spuitapparatuur reinigen</a:t>
            </a:r>
          </a:p>
          <a:p>
            <a:pPr lvl="1"/>
            <a:r>
              <a:rPr lang="nl-NL" dirty="0"/>
              <a:t>Stallen van spuitapparatuur</a:t>
            </a:r>
          </a:p>
          <a:p>
            <a:pPr lvl="1"/>
            <a:r>
              <a:rPr lang="nl-NL" dirty="0"/>
              <a:t>Spuitleidingen en spuien glastuinbouw</a:t>
            </a:r>
          </a:p>
          <a:p>
            <a:pPr lvl="1"/>
            <a:r>
              <a:rPr lang="nl-NL" dirty="0"/>
              <a:t>Omgaan met condenswater (glastuinbouw) en afvalwater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6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8FAE5-285A-41CE-86EC-3CF93CA8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63B7E5-07CC-4054-8070-5D652252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5. Wat is het doel van het Activiteitenbesluit?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Doel van het Activiteitenbesluit is het voorkomen van lozingen en andere vormen van milieubelasting.</a:t>
            </a:r>
          </a:p>
          <a:p>
            <a:pPr marL="0" indent="0">
              <a:buNone/>
            </a:pPr>
            <a:r>
              <a:rPr lang="nl-NL" dirty="0"/>
              <a:t>6. Noem een aantal regels, die volgens het Activiteitenbesluit voor jouw sector gelden.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Aantal regels: teeltvrije zone, spuitboomhoogte, </a:t>
            </a:r>
            <a:r>
              <a:rPr lang="nl-NL" dirty="0" err="1">
                <a:solidFill>
                  <a:srgbClr val="FF0000"/>
                </a:solidFill>
              </a:rPr>
              <a:t>kantdop</a:t>
            </a:r>
            <a:r>
              <a:rPr lang="nl-NL" dirty="0">
                <a:solidFill>
                  <a:srgbClr val="FF0000"/>
                </a:solidFill>
              </a:rPr>
              <a:t>, driftreductie, windsnelheid, opslag van dierlijke mest.</a:t>
            </a:r>
          </a:p>
        </p:txBody>
      </p:sp>
    </p:spTree>
    <p:extLst>
      <p:ext uri="{BB962C8B-B14F-4D97-AF65-F5344CB8AC3E}">
        <p14:creationId xmlns:p14="http://schemas.microsoft.com/office/powerpoint/2010/main" val="11757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1C68A-59F7-44A8-A8E8-8C9D6D98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Bescherming oppervlakte- en grondwater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DE8B95-A267-4CE5-BF91-6015B0E200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Bovengrondse leidingen </a:t>
            </a:r>
            <a:r>
              <a:rPr lang="nl-NL" dirty="0" err="1"/>
              <a:t>ivm</a:t>
            </a:r>
            <a:r>
              <a:rPr lang="nl-NL" dirty="0"/>
              <a:t> lekkage</a:t>
            </a:r>
          </a:p>
          <a:p>
            <a:r>
              <a:rPr lang="nl-NL" dirty="0"/>
              <a:t>Opruimen gemorste middelen</a:t>
            </a:r>
          </a:p>
          <a:p>
            <a:r>
              <a:rPr lang="nl-NL" dirty="0"/>
              <a:t>Lozing van gereinigd afvalwater</a:t>
            </a:r>
          </a:p>
          <a:p>
            <a:r>
              <a:rPr lang="nl-NL" dirty="0"/>
              <a:t>Vloeistofdichte/kerende vloer</a:t>
            </a:r>
          </a:p>
          <a:p>
            <a:r>
              <a:rPr lang="nl-NL" dirty="0"/>
              <a:t>Driftreductie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F6F6F50-9D8F-4FCF-BD10-BAE224A63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07798"/>
            <a:ext cx="5651500" cy="41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6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6E5BE-14BE-4C0C-876F-21E0F716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regels bij het spuiten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404D67-CBF0-4E07-BF61-CA7CE9A7AC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Spuitboomhoogte max 50 cm</a:t>
            </a:r>
          </a:p>
          <a:p>
            <a:r>
              <a:rPr lang="nl-NL" dirty="0"/>
              <a:t>75% driftreductietechniek</a:t>
            </a:r>
          </a:p>
          <a:p>
            <a:r>
              <a:rPr lang="nl-NL" dirty="0" err="1"/>
              <a:t>Kantdop</a:t>
            </a:r>
            <a:endParaRPr lang="nl-NL" dirty="0"/>
          </a:p>
          <a:p>
            <a:r>
              <a:rPr lang="nl-NL" dirty="0"/>
              <a:t>Windsnelheid &lt; 5 m/s</a:t>
            </a:r>
          </a:p>
          <a:p>
            <a:r>
              <a:rPr lang="nl-NL" dirty="0"/>
              <a:t>Rijsnelheid max 8 km/u</a:t>
            </a:r>
          </a:p>
          <a:p>
            <a:r>
              <a:rPr lang="nl-NL" dirty="0"/>
              <a:t>Minimaal 50 cm teeltvrije zone afhankelijk van gewas en techniek</a:t>
            </a:r>
          </a:p>
          <a:p>
            <a:pPr marL="0" indent="0">
              <a:buNone/>
            </a:pPr>
            <a:r>
              <a:rPr lang="nl-NL" dirty="0"/>
              <a:t>Alleen pleksgewijs onkruid bestrijden in teeltvrije zone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89885CC-8DF6-45D4-A088-BDC653A9F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9" y="1855316"/>
            <a:ext cx="5651482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D4BDE-85F3-4FB6-83B7-03B116BD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Niet-professioneel gebruik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725DC5-56A0-47EC-BFBD-2D3F370B00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3798" y="1825625"/>
            <a:ext cx="4373204" cy="435133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EAD1E-EAB7-4AE5-A419-9573DD384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4351338"/>
          </a:xfrm>
        </p:spPr>
        <p:txBody>
          <a:bodyPr>
            <a:normAutofit/>
          </a:bodyPr>
          <a:lstStyle/>
          <a:p>
            <a:r>
              <a:rPr lang="nl-NL" dirty="0"/>
              <a:t>Beperkte toelating voor een aantal middelen voor particulier gebruik. </a:t>
            </a:r>
          </a:p>
          <a:p>
            <a:r>
              <a:rPr lang="nl-NL" dirty="0"/>
              <a:t>Herkenbaar aan het logo voor chemisch afval</a:t>
            </a:r>
          </a:p>
        </p:txBody>
      </p:sp>
    </p:spTree>
    <p:extLst>
      <p:ext uri="{BB962C8B-B14F-4D97-AF65-F5344CB8AC3E}">
        <p14:creationId xmlns:p14="http://schemas.microsoft.com/office/powerpoint/2010/main" val="144493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1CACBC-EADE-4711-80E7-571BFF6C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Hoofdstuk 3 Beslissen en regelgeving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DF526F-3206-4F4F-8614-DED1FCD85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Websites CTGB en </a:t>
            </a:r>
            <a:r>
              <a:rPr lang="nl-NL" dirty="0" err="1"/>
              <a:t>Fytostat</a:t>
            </a:r>
            <a:endParaRPr lang="nl-NL" dirty="0"/>
          </a:p>
          <a:p>
            <a:r>
              <a:rPr lang="nl-NL" dirty="0"/>
              <a:t>Toelating van middelen</a:t>
            </a:r>
          </a:p>
          <a:p>
            <a:r>
              <a:rPr lang="nl-NL" dirty="0"/>
              <a:t>Milieumeetlat, beeldenbank, handleiding</a:t>
            </a:r>
          </a:p>
          <a:p>
            <a:r>
              <a:rPr lang="nl-NL" dirty="0"/>
              <a:t>Wetgeving en milieu</a:t>
            </a:r>
          </a:p>
          <a:p>
            <a:r>
              <a:rPr lang="nl-NL" dirty="0"/>
              <a:t>Niet-professioneel gebruik</a:t>
            </a:r>
          </a:p>
        </p:txBody>
      </p:sp>
    </p:spTree>
    <p:extLst>
      <p:ext uri="{BB962C8B-B14F-4D97-AF65-F5344CB8AC3E}">
        <p14:creationId xmlns:p14="http://schemas.microsoft.com/office/powerpoint/2010/main" val="203100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0C714-56E3-4319-A706-9421F6F3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CTGB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84A1FC-DA6C-4CF8-9057-701685A52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www.ctgb.nl</a:t>
            </a:r>
            <a:endParaRPr lang="nl-NL" dirty="0"/>
          </a:p>
          <a:p>
            <a:r>
              <a:rPr lang="nl-NL" dirty="0"/>
              <a:t>Toelatingendatabank</a:t>
            </a:r>
          </a:p>
          <a:p>
            <a:r>
              <a:rPr lang="nl-NL" dirty="0"/>
              <a:t>Actuele gebruiksvoorschriften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35FA69-602D-4E71-AA41-6A23176BE4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"/>
          <a:stretch/>
        </p:blipFill>
        <p:spPr>
          <a:xfrm>
            <a:off x="6172200" y="1825625"/>
            <a:ext cx="56515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94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0A061-CABA-46DC-9BA6-57A5BE12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Fytostat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82133-DF01-485A-B4FB-FF2C166375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www.fytostat.nl</a:t>
            </a:r>
            <a:r>
              <a:rPr lang="nl-NL" dirty="0"/>
              <a:t>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4B01307-E889-4079-9013-1B478D072E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20556"/>
            <a:ext cx="5651500" cy="356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1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28C8C-DBD0-4FF9-8B43-E27D496D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Toelating middelen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369A86-2A27-42C2-A4BA-A76CEDB60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EG toelatingsbeleid</a:t>
            </a:r>
          </a:p>
          <a:p>
            <a:r>
              <a:rPr lang="nl-NL" dirty="0"/>
              <a:t>3 regio’s Noord, midden, zuid</a:t>
            </a:r>
          </a:p>
          <a:p>
            <a:pPr marL="0" indent="0">
              <a:buNone/>
            </a:pPr>
            <a:r>
              <a:rPr lang="nl-NL" dirty="0"/>
              <a:t>Per land aanvullende eisen</a:t>
            </a:r>
          </a:p>
          <a:p>
            <a:r>
              <a:rPr lang="nl-NL" dirty="0"/>
              <a:t>Aquatisch milieu </a:t>
            </a:r>
          </a:p>
          <a:p>
            <a:r>
              <a:rPr lang="nl-NL" dirty="0"/>
              <a:t>Risico’s omwonenden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C7FCA98-4F95-460D-9DAE-04A03D61CD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7237" y="1825625"/>
            <a:ext cx="4641426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18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3A4463-5C1F-4993-9DA0-3635657F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Toelatingsbeleid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75A9E7-9B0D-4C59-B0E0-DBDE2A09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CTGB voert toelatingsbeleid uit</a:t>
            </a:r>
          </a:p>
          <a:p>
            <a:pPr marL="0" indent="0">
              <a:buNone/>
            </a:pPr>
            <a:r>
              <a:rPr lang="nl-NL" dirty="0"/>
              <a:t>Toelatingscriteria:</a:t>
            </a:r>
          </a:p>
          <a:p>
            <a:r>
              <a:rPr lang="nl-NL" dirty="0"/>
              <a:t>Acute en chronische giftigheid</a:t>
            </a:r>
          </a:p>
          <a:p>
            <a:r>
              <a:rPr lang="nl-NL" dirty="0"/>
              <a:t>Schadelijkheid voor de gezondheid</a:t>
            </a:r>
          </a:p>
          <a:p>
            <a:pPr lvl="1"/>
            <a:r>
              <a:rPr lang="nl-NL" dirty="0" err="1"/>
              <a:t>Kankerverwekkendheid</a:t>
            </a:r>
            <a:r>
              <a:rPr lang="nl-NL" dirty="0"/>
              <a:t>, voortplanting, irritatie en allergieën (sensibiliserend)</a:t>
            </a:r>
          </a:p>
          <a:p>
            <a:r>
              <a:rPr lang="nl-NL" dirty="0"/>
              <a:t>Gedrag in de bodem</a:t>
            </a:r>
          </a:p>
          <a:p>
            <a:r>
              <a:rPr lang="nl-NL" dirty="0"/>
              <a:t>Risico voor niet-doelwit organismen en doorvergiftiging</a:t>
            </a:r>
          </a:p>
        </p:txBody>
      </p:sp>
    </p:spTree>
    <p:extLst>
      <p:ext uri="{BB962C8B-B14F-4D97-AF65-F5344CB8AC3E}">
        <p14:creationId xmlns:p14="http://schemas.microsoft.com/office/powerpoint/2010/main" val="253455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B4E5C-50C6-4802-8395-5000DF97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D70DB0-D063-4979-9A74-BE4FCA5D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1. Hoe kunnen middelen in de open teelten in het water van sloten en beken terecht komen?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In open teelt via drift (verwaaiing) en afspoeling.</a:t>
            </a:r>
          </a:p>
          <a:p>
            <a:pPr marL="0" indent="0">
              <a:buNone/>
            </a:pPr>
            <a:r>
              <a:rPr lang="nl-NL" dirty="0"/>
              <a:t>2. Hoe zit dat in de gesloten teelten?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In gesloten teelten door </a:t>
            </a:r>
            <a:r>
              <a:rPr lang="nl-NL" dirty="0" err="1">
                <a:solidFill>
                  <a:srgbClr val="FF0000"/>
                </a:solidFill>
              </a:rPr>
              <a:t>condensvocht</a:t>
            </a:r>
            <a:r>
              <a:rPr lang="nl-NL" dirty="0">
                <a:solidFill>
                  <a:srgbClr val="FF0000"/>
                </a:solidFill>
              </a:rPr>
              <a:t>, via lozing.</a:t>
            </a:r>
          </a:p>
          <a:p>
            <a:pPr marL="0" indent="0">
              <a:buNone/>
            </a:pPr>
            <a:r>
              <a:rPr lang="nl-NL" dirty="0"/>
              <a:t>3. Hoe kun je zien of een middel een Nederlandse toelating heeft gekregen?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Aan het N-nummer.</a:t>
            </a:r>
          </a:p>
          <a:p>
            <a:pPr marL="0" indent="0">
              <a:buNone/>
            </a:pPr>
            <a:r>
              <a:rPr lang="nl-NL" dirty="0"/>
              <a:t>4. Alle middelen in de kast op een bedrijf hebben een N-nummer. Wil dat zeggen dat de teler ook al die middelen mag inzetten? Wanneer mag hij dat wel en wanneer mag hij dat niet?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Nee, want een middel kan de toelating verliezen. Altijd eerst controleren bij de leverancier en/of het </a:t>
            </a:r>
            <a:r>
              <a:rPr lang="nl-NL" dirty="0" err="1">
                <a:solidFill>
                  <a:srgbClr val="FF0000"/>
                </a:solidFill>
              </a:rPr>
              <a:t>Ctgb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0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83FBD-DE97-43B7-82A8-C1767395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Milieumeetlat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A98F40-9DA8-483D-9E6E-0EC57475E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www.milieumeetlat.nl</a:t>
            </a:r>
            <a:r>
              <a:rPr lang="en-US" dirty="0"/>
              <a:t>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93C5C07-C82F-4174-B8C2-B267E84214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1352" y="892077"/>
            <a:ext cx="5651500" cy="1822607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E1992B-CE77-489C-9358-E196C5987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351" y="2714684"/>
            <a:ext cx="5651501" cy="3858417"/>
          </a:xfrm>
          <a:prstGeom prst="rect">
            <a:avLst/>
          </a:prstGeom>
        </p:spPr>
      </p:pic>
      <p:pic>
        <p:nvPicPr>
          <p:cNvPr id="6" name="Afbeelding 5">
            <a:hlinkClick r:id="rId5"/>
            <a:extLst>
              <a:ext uri="{FF2B5EF4-FFF2-40B4-BE49-F238E27FC236}">
                <a16:creationId xmlns:a16="http://schemas.microsoft.com/office/drawing/2014/main" id="{B6FA5EE3-763C-43F9-A39F-67361E46E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38" y="2477081"/>
            <a:ext cx="5363323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3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DF20C-E345-415D-BFB6-52FB6C5A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Beeldenbank gewasbescherming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30F7DA-196F-4009-B8B9-13F406319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 de beeldenbank gewasbescherming staat per sector aangegeven welke onkruiden, ziekten, plagen, nuttige insecten en abiotische factoren je moet kennen.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Zie </a:t>
            </a:r>
            <a:r>
              <a:rPr lang="nl-NL" sz="2400" dirty="0">
                <a:hlinkClick r:id="rId2"/>
              </a:rPr>
              <a:t>www.beeldenbankgewasbescherming.nl</a:t>
            </a:r>
            <a:r>
              <a:rPr lang="nl-NL" sz="2400" dirty="0"/>
              <a:t>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26A9D53-DD19-4374-B102-16746F7A08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63587"/>
            <a:ext cx="5651500" cy="30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31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elix Learning 2016">
      <a:dk1>
        <a:srgbClr val="0093C9"/>
      </a:dk1>
      <a:lt1>
        <a:srgbClr val="FFFFFF"/>
      </a:lt1>
      <a:dk2>
        <a:srgbClr val="0093C9"/>
      </a:dk2>
      <a:lt2>
        <a:srgbClr val="FFFFFF"/>
      </a:lt2>
      <a:accent1>
        <a:srgbClr val="0093C9"/>
      </a:accent1>
      <a:accent2>
        <a:srgbClr val="77777B"/>
      </a:accent2>
      <a:accent3>
        <a:srgbClr val="17BB99"/>
      </a:accent3>
      <a:accent4>
        <a:srgbClr val="FFA200"/>
      </a:accent4>
      <a:accent5>
        <a:srgbClr val="A6A6A6"/>
      </a:accent5>
      <a:accent6>
        <a:srgbClr val="92D050"/>
      </a:accent6>
      <a:hlink>
        <a:srgbClr val="17BB99"/>
      </a:hlink>
      <a:folHlink>
        <a:srgbClr val="0093C9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4B212D47-8ED2-48F3-BD8B-4C0F5EB9B218}" vid="{31FD5804-6765-42EC-877E-0FE753069B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452</Words>
  <Application>Microsoft Office PowerPoint</Application>
  <PresentationFormat>Breedbeeld</PresentationFormat>
  <Paragraphs>72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Uitvoeren gewasbescherming</vt:lpstr>
      <vt:lpstr>Hoofdstuk 3 Beslissen en regelgeving</vt:lpstr>
      <vt:lpstr>CTGB</vt:lpstr>
      <vt:lpstr>Fytostat</vt:lpstr>
      <vt:lpstr>Toelating middelen</vt:lpstr>
      <vt:lpstr>Toelatingsbeleid</vt:lpstr>
      <vt:lpstr>Vragen </vt:lpstr>
      <vt:lpstr>Milieumeetlat </vt:lpstr>
      <vt:lpstr>Beeldenbank gewasbescherming</vt:lpstr>
      <vt:lpstr>Activiteitenbesluit milieubeheer</vt:lpstr>
      <vt:lpstr>Vragen </vt:lpstr>
      <vt:lpstr>Bescherming oppervlakte- en grondwater</vt:lpstr>
      <vt:lpstr>Algemene regels bij het spuiten</vt:lpstr>
      <vt:lpstr>Niet-professioneel gebruik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Uitvoeren gewasbescherming</dc:title>
  <dc:creator>Koos van Splunter</dc:creator>
  <cp:lastModifiedBy>Koos van Splunter</cp:lastModifiedBy>
  <cp:revision>29</cp:revision>
  <dcterms:created xsi:type="dcterms:W3CDTF">2020-03-24T13:26:32Z</dcterms:created>
  <dcterms:modified xsi:type="dcterms:W3CDTF">2020-03-25T13:16:23Z</dcterms:modified>
</cp:coreProperties>
</file>